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259" r:id="rId4"/>
    <p:sldId id="263" r:id="rId5"/>
    <p:sldId id="257" r:id="rId6"/>
    <p:sldId id="264" r:id="rId7"/>
    <p:sldId id="258" r:id="rId8"/>
    <p:sldId id="267" r:id="rId9"/>
    <p:sldId id="266" r:id="rId10"/>
  </p:sldIdLst>
  <p:sldSz cx="14630400" cy="8229600"/>
  <p:notesSz cx="8229600" cy="14630400"/>
  <p:embeddedFontLst>
    <p:embeddedFont>
      <p:font typeface="Patrick Hand" panose="00000500000000000000" pitchFamily="2" charset="0"/>
      <p:regular r:id="rId12"/>
    </p:embeddedFont>
  </p:embeddedFontLst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5196" autoAdjust="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6728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5Nl2X6nHKvJ8iDy4jjz1Si6taqEE8IKE/edit?usp=drive_link&amp;ouid=115556886008138084908&amp;rtpof=true&amp;sd=tru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ciencedirect.com/science/article/abs/pii/S0735675724000664?via%3Dihub" TargetMode="External"/><Relationship Id="rId3" Type="http://schemas.openxmlformats.org/officeDocument/2006/relationships/hyperlink" Target="https://journals.plos.org/plosone/article?id=10.1371/journal.pone.0230876" TargetMode="External"/><Relationship Id="rId7" Type="http://schemas.openxmlformats.org/officeDocument/2006/relationships/hyperlink" Target="https://journals.lww.com/tjem/fulltext/2023/23030/performance_of_emergency_triage_prediction_of_an.4.aspx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health.jmir.org/2023/1/e49995" TargetMode="External"/><Relationship Id="rId5" Type="http://schemas.openxmlformats.org/officeDocument/2006/relationships/hyperlink" Target="https://dergipark.org.tr/en/pub/kutfd/issue/81699/1369468" TargetMode="External"/><Relationship Id="rId4" Type="http://schemas.openxmlformats.org/officeDocument/2006/relationships/hyperlink" Target="https://medinform.jmir.org/2022/9/e3777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7">
            <a:extLst>
              <a:ext uri="{FF2B5EF4-FFF2-40B4-BE49-F238E27FC236}">
                <a16:creationId xmlns:a16="http://schemas.microsoft.com/office/drawing/2014/main" id="{36550B39-4DFE-620B-EDAB-8053180A7E64}"/>
              </a:ext>
            </a:extLst>
          </p:cNvPr>
          <p:cNvSpPr/>
          <p:nvPr/>
        </p:nvSpPr>
        <p:spPr>
          <a:xfrm>
            <a:off x="10039164" y="64545"/>
            <a:ext cx="2973659" cy="161364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he-IL" sz="2400"/>
          </a:p>
        </p:txBody>
      </p:sp>
      <p:sp>
        <p:nvSpPr>
          <p:cNvPr id="3" name="Text 0"/>
          <p:cNvSpPr/>
          <p:nvPr/>
        </p:nvSpPr>
        <p:spPr>
          <a:xfrm>
            <a:off x="630152" y="167422"/>
            <a:ext cx="4048361" cy="76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Project Description</a:t>
            </a:r>
          </a:p>
        </p:txBody>
      </p:sp>
      <p:sp>
        <p:nvSpPr>
          <p:cNvPr id="4" name="Text 1"/>
          <p:cNvSpPr/>
          <p:nvPr/>
        </p:nvSpPr>
        <p:spPr>
          <a:xfrm>
            <a:off x="630152" y="1518479"/>
            <a:ext cx="7375616" cy="5968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Project: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“</a:t>
            </a:r>
            <a:r>
              <a:rPr lang="en-US" sz="2000" dirty="0" err="1">
                <a:solidFill>
                  <a:srgbClr val="383838"/>
                </a:solidFill>
                <a:latin typeface="Patrick Hand" pitchFamily="34" charset="0"/>
              </a:rPr>
              <a:t>MediGuard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”</a:t>
            </a: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Risk classification: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General, Critical</a:t>
            </a:r>
          </a:p>
          <a:p>
            <a:pPr algn="l" rtl="0"/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Task: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Input: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Free-text medication-related question (e.g., dosage, interactions, side effects)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Output: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Risk Level classification – General (safe) or Critical (dangerous)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 Type: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Binary class text classification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(Goal: identify level of potential clinical risk posed by the question)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 and Evaluation: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Dataset: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MedInfo2019-QA-Medications (publicly available on GitHub)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hlinkClick r:id="rId3"/>
              </a:rPr>
              <a:t>Link to the Data Set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Labels: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Manual annotation of ~700 examples with new Risk_Level (General / Critical)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Evaluation Metrics: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Accuracy, Precision, Recall, F1-score (per class), Confusion Matrix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Evaluation Method: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80/20 Train-Test split, with optional k-fold cross-validation for robustness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he-IL" sz="2000" dirty="0">
              <a:solidFill>
                <a:srgbClr val="383838"/>
              </a:solidFill>
              <a:latin typeface="Patrick Hand" pitchFamily="34" charset="0"/>
              <a:ea typeface="Patrick Hand" pitchFamily="34" charset="-122"/>
              <a:cs typeface="Patrick Hand" pitchFamily="34" charset="-12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E3E741-03AB-1163-5A50-EC5754D48367}"/>
              </a:ext>
            </a:extLst>
          </p:cNvPr>
          <p:cNvSpPr txBox="1"/>
          <p:nvPr/>
        </p:nvSpPr>
        <p:spPr>
          <a:xfrm>
            <a:off x="9629282" y="64545"/>
            <a:ext cx="37934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Dvora Goncharok</a:t>
            </a:r>
          </a:p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 &amp;</a:t>
            </a:r>
          </a:p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Arbel Shifman</a:t>
            </a:r>
            <a:endParaRPr lang="en-IL" sz="32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4098" name="Picture 2" descr="Generated image">
            <a:extLst>
              <a:ext uri="{FF2B5EF4-FFF2-40B4-BE49-F238E27FC236}">
                <a16:creationId xmlns:a16="http://schemas.microsoft.com/office/drawing/2014/main" id="{D4076D54-D0B7-C7CB-FCED-33E9B4D6E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7784" y="2086984"/>
            <a:ext cx="6142616" cy="614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CC0FA7-8EDE-AFB0-B47F-0CBCC44A4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0318" y="7365385"/>
            <a:ext cx="1770082" cy="864216"/>
          </a:xfrm>
          <a:prstGeom prst="rect">
            <a:avLst/>
          </a:prstGeom>
        </p:spPr>
      </p:pic>
      <p:graphicFrame>
        <p:nvGraphicFramePr>
          <p:cNvPr id="2" name="Google Shape;84;p1">
            <a:extLst>
              <a:ext uri="{FF2B5EF4-FFF2-40B4-BE49-F238E27FC236}">
                <a16:creationId xmlns:a16="http://schemas.microsoft.com/office/drawing/2014/main" id="{50743019-5BF8-1966-2F5D-BCF92EB5CB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116391"/>
              </p:ext>
            </p:extLst>
          </p:nvPr>
        </p:nvGraphicFramePr>
        <p:xfrm>
          <a:off x="309059" y="530900"/>
          <a:ext cx="14060243" cy="765253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09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82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82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23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120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97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Source / Title</a:t>
                      </a:r>
                      <a:endParaRPr sz="2200" dirty="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Approach / Model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Data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Metrics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Results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8349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3"/>
                        </a:rPr>
                        <a:t>Risk of mortality and cardiopulmonary arrest in critical patients presenting to the emergency department using machine learning and natural language processing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XGBoost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40,218 emergency department (ED) patient questions</a:t>
                      </a:r>
                      <a:endParaRPr sz="2200" dirty="0"/>
                    </a:p>
                  </a:txBody>
                  <a:tcPr marL="109740" marR="109740" marT="54870" marB="5487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AUROC = 0.96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High accuracy in predicting mortality and cardiac arrest within 24 hours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795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4"/>
                        </a:rPr>
                        <a:t>Identifying the Perceived Severity of Patient-Generated Telemedical Queries Regarding COVID: Developing and Evaluating a Transfer Learning–Based Solution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SBERT contextual embeddings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11,746 telemedicine queries from eConsult platform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F1 score = 0.917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Effective at classifying severe vs. non-severe queries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40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5"/>
                        </a:rPr>
                        <a:t>COMPARISON OF PERFORMANCES OF OPEN ACCESS NATURAL LANGUAGE PROCESSING BASED CHATBOT APPLICATIONS IN TRIAGE DECISIONS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GPT-4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130,974 high-acuity patient queries categorized as ESI-1 or ESI-2 (Emergency Severity Index)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F1 score = 0.899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High agreement with emergency medicine experts</a:t>
                      </a:r>
                      <a:endParaRPr sz="220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6620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6"/>
                        </a:rPr>
                        <a:t>Comparison of Diagnostic and Triage Accuracy of Ada Health and WebMD Symptom Checkers, ChatGPT, and Physicians for Patients in an Emergency Department: Clinical Data Analysis Study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 3.5 &amp; 4.0, Ada, WebMD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40 real patient cases from an emergency department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Top-1 Match:</a:t>
                      </a:r>
                      <a:b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</a:b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 4.0: 33%</a:t>
                      </a:r>
                      <a:b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</a:b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Physicians: 47%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 models underperformed in diagnostic accuracy compared to physicians</a:t>
                      </a:r>
                      <a:endParaRPr sz="220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6795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7"/>
                        </a:rPr>
                        <a:t>Performance of emergency triage prediction of an open access natural language processing based chatbot application (ChatGPT): A preliminary, scenario-based cross-sectional study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50 simulated ED patient scenarios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F1 score = 0.461</a:t>
                      </a:r>
                      <a:b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</a:b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Cohen’s kappa = 0.341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Moderate agreement with specialists; potential for improvement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0078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8"/>
                        </a:rPr>
                        <a:t>Human intelligence versus Chat-GPT: who performs better in correctly classifying patients in triage?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30 simulated triage case vignettes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Cohen’s kappa = 0.278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Triage nurses consistently outperformed ChatGPT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256AA02-5214-B567-A293-02A1A4E9BEEF}"/>
              </a:ext>
            </a:extLst>
          </p:cNvPr>
          <p:cNvSpPr txBox="1"/>
          <p:nvPr/>
        </p:nvSpPr>
        <p:spPr>
          <a:xfrm>
            <a:off x="6234056" y="-53875"/>
            <a:ext cx="14737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Patrick Hand"/>
              </a:rPr>
              <a:t>Prior</a:t>
            </a:r>
            <a:r>
              <a:rPr lang="en-US" sz="3200" b="1" dirty="0"/>
              <a:t> </a:t>
            </a:r>
            <a:r>
              <a:rPr lang="en-US" sz="2800" b="1" dirty="0">
                <a:latin typeface="Patrick Hand"/>
              </a:rPr>
              <a:t>Art </a:t>
            </a:r>
            <a:endParaRPr lang="en-IL" sz="2800" b="1" dirty="0">
              <a:latin typeface="Patrick Hand"/>
            </a:endParaRPr>
          </a:p>
        </p:txBody>
      </p:sp>
    </p:spTree>
    <p:extLst>
      <p:ext uri="{BB962C8B-B14F-4D97-AF65-F5344CB8AC3E}">
        <p14:creationId xmlns:p14="http://schemas.microsoft.com/office/powerpoint/2010/main" val="429313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D98515E-03D3-8FEC-4E93-4EE72ADE92A8}"/>
              </a:ext>
            </a:extLst>
          </p:cNvPr>
          <p:cNvSpPr txBox="1"/>
          <p:nvPr/>
        </p:nvSpPr>
        <p:spPr>
          <a:xfrm>
            <a:off x="387274" y="1492268"/>
            <a:ext cx="783144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Pipeline Overview: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Input: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Free-text medication-related question (e.g., about dosage, side effects, interactions) 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Output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Risk level classification – General (safe) or Critical (dangerous)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 Type: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Binary class text classification problem using an NLP pipeline</a:t>
            </a:r>
          </a:p>
          <a:p>
            <a:pPr algn="l" rtl="0">
              <a:buNone/>
            </a:pPr>
            <a:endParaRPr lang="he-IL" sz="2400" b="1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Preprocessing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Text cleaning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lowercasing, punctuation removal 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Manual annotation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of ~700 questions with new Risk_Level labels (General / Critical)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Label balancing techniques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address class imbalance (e.g., oversampling Critical)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Feature Representation</a:t>
            </a: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vectorization for feature extraction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feature generation based on TF-IDF cosine similarity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Dimensionality reduction (SVD)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reduce feature space and address high feature-to-sample ratio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 includes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Question text, existing question type, drug focus, and URL source</a:t>
            </a: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1EA7757C-A747-1FED-07E3-948C80601F2E}"/>
              </a:ext>
            </a:extLst>
          </p:cNvPr>
          <p:cNvSpPr/>
          <p:nvPr/>
        </p:nvSpPr>
        <p:spPr>
          <a:xfrm>
            <a:off x="387274" y="376492"/>
            <a:ext cx="4274272" cy="613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Steps and Pipeline</a:t>
            </a:r>
          </a:p>
        </p:txBody>
      </p:sp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4446EF1A-E52B-BB55-4004-92B492439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4" r="12937"/>
          <a:stretch/>
        </p:blipFill>
        <p:spPr bwMode="auto">
          <a:xfrm>
            <a:off x="8724452" y="0"/>
            <a:ext cx="5905948" cy="8218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959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E59BE-4934-8428-D174-9DF974997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2380338E-CBC3-64BD-ABD9-10BD4D21EA0C}"/>
              </a:ext>
            </a:extLst>
          </p:cNvPr>
          <p:cNvSpPr txBox="1"/>
          <p:nvPr/>
        </p:nvSpPr>
        <p:spPr>
          <a:xfrm>
            <a:off x="258183" y="1550849"/>
            <a:ext cx="760740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Models to Compare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4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 (Synthetic Minority Over-sampling Technique) applied to balance class distribution in training data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Models used:</a:t>
            </a:r>
            <a:endParaRPr lang="en-US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Logistic Regression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Random Forest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SVM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Gradient Boosting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KNN</a:t>
            </a:r>
            <a:endParaRPr lang="en-US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SGD with regularization</a:t>
            </a:r>
          </a:p>
          <a:p>
            <a:pPr algn="l" rtl="0">
              <a:buNone/>
            </a:pPr>
            <a:endParaRPr lang="en-US" sz="28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Evaluation Strategy</a:t>
            </a:r>
          </a:p>
          <a:p>
            <a:pPr algn="l" rtl="0"/>
            <a:r>
              <a:rPr lang="en-IL" altLang="en-IL" sz="2400" u="sng" dirty="0">
                <a:solidFill>
                  <a:srgbClr val="383838"/>
                </a:solidFill>
                <a:latin typeface="Patrick Hand" pitchFamily="34" charset="0"/>
              </a:rPr>
              <a:t>Metrics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: Accuracy, Precision, Recall, F1-Score (per class), Confusion Matrix</a:t>
            </a:r>
            <a:endParaRPr lang="en-US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IL" altLang="en-IL" sz="2400" u="sng" dirty="0">
                <a:solidFill>
                  <a:srgbClr val="383838"/>
                </a:solidFill>
                <a:latin typeface="Patrick Hand" pitchFamily="34" charset="0"/>
              </a:rPr>
              <a:t>Method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: 80/20 Train-Test split, with optional k-fold cross-validation for robustness</a:t>
            </a:r>
          </a:p>
          <a:p>
            <a:pPr algn="l" rtl="0"/>
            <a:endParaRPr kumimoji="0" lang="en-IL" altLang="en-I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l" rtl="0">
              <a:buNone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D40ADDE6-3343-D1F7-6EBA-D1AA9FB31E9A}"/>
              </a:ext>
            </a:extLst>
          </p:cNvPr>
          <p:cNvSpPr/>
          <p:nvPr/>
        </p:nvSpPr>
        <p:spPr>
          <a:xfrm>
            <a:off x="258183" y="628611"/>
            <a:ext cx="4274272" cy="613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Steps and Pipeline</a:t>
            </a:r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31A3C447-510D-24EC-8E07-87D1BEEB1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0" r="17799"/>
          <a:stretch/>
        </p:blipFill>
        <p:spPr bwMode="auto">
          <a:xfrm>
            <a:off x="8487784" y="0"/>
            <a:ext cx="6142616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696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6"/>
          <p:cNvSpPr/>
          <p:nvPr/>
        </p:nvSpPr>
        <p:spPr>
          <a:xfrm>
            <a:off x="272067" y="772787"/>
            <a:ext cx="9979971" cy="7327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rtl="0">
              <a:lnSpc>
                <a:spcPct val="150000"/>
              </a:lnSpc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Dataset: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 Text + Risk Level Column: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General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Questions associated with lower risk.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Critical</a:t>
            </a:r>
            <a:r>
              <a:rPr lang="en-US" altLang="en-IL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Questions associated with higher risk that may require immediate attention.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652 questions after cleaning and preprocessing.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Mean question length: 50 +/- 35 words.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Data Imbalance: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The dataset is unbalanced, with more questions in the General category 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than in the Critical category.</a:t>
            </a:r>
          </a:p>
          <a:p>
            <a:pPr marL="800100" marR="0" lvl="1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 was used to balance the dataset by generating synthetic examples for the Critical category.</a:t>
            </a:r>
          </a:p>
          <a:p>
            <a:pPr algn="l" rtl="0">
              <a:lnSpc>
                <a:spcPct val="150000"/>
              </a:lnSpc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EDA Process:</a:t>
            </a:r>
          </a:p>
          <a:p>
            <a:pPr algn="l" rtl="0"/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Text Preprocessing, tokenization and Vectorization: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Text Preprocessing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This step involves cleaning the text by removing irrelevant characters 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(Stop Words) and formatting issues.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Tokenization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The cleaned text is then split into tokens (words), which are the fundamental units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of analysis.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 Vectorization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After tokenization, the words are converted into numerical vectors using the 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TF-IDF technique, which helps capture the importance of each word relative to the entire dataset.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Additional feature engineering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was later performed to enrich the data, including the creation of a </a:t>
            </a: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Critical</a:t>
            </a:r>
            <a:br>
              <a:rPr lang="en-US" altLang="en-IL" sz="2000" b="1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 Similarity feature.</a:t>
            </a:r>
          </a:p>
          <a:p>
            <a:pPr algn="l" rtl="0"/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lnSpc>
                <a:spcPct val="150000"/>
              </a:lnSpc>
            </a:pPr>
            <a:endParaRPr lang="en-IL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L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lnSpc>
                <a:spcPct val="150000"/>
              </a:lnSpc>
            </a:pPr>
            <a:endParaRPr lang="en-US" sz="2400" b="1" u="sng" dirty="0">
              <a:solidFill>
                <a:srgbClr val="383838"/>
              </a:solidFill>
              <a:latin typeface="Patrick Hand" pitchFamily="34" charset="0"/>
            </a:endParaRPr>
          </a:p>
          <a:p>
            <a:pPr marL="0" indent="0" algn="l">
              <a:lnSpc>
                <a:spcPts val="2400"/>
              </a:lnSpc>
              <a:buNone/>
            </a:pPr>
            <a:endParaRPr lang="en-US" sz="24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A6C8A103-4CF7-8266-6209-192035F2A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1186" y="7638968"/>
            <a:ext cx="2429214" cy="590632"/>
          </a:xfrm>
          <a:prstGeom prst="rect">
            <a:avLst/>
          </a:prstGeom>
        </p:spPr>
      </p:pic>
      <p:sp>
        <p:nvSpPr>
          <p:cNvPr id="10" name="Text 0">
            <a:extLst>
              <a:ext uri="{FF2B5EF4-FFF2-40B4-BE49-F238E27FC236}">
                <a16:creationId xmlns:a16="http://schemas.microsoft.com/office/drawing/2014/main" id="{50E2FA5F-08C5-EE4D-F09F-A00E6A96B09B}"/>
              </a:ext>
            </a:extLst>
          </p:cNvPr>
          <p:cNvSpPr/>
          <p:nvPr/>
        </p:nvSpPr>
        <p:spPr>
          <a:xfrm>
            <a:off x="272066" y="127328"/>
            <a:ext cx="5192820" cy="768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Exploration &amp; Baseline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A94ED05-8096-8E1A-7930-8569B0A0E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065" y="129092"/>
            <a:ext cx="4722242" cy="352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BAC7053-A227-0F8C-F365-AC82C1FCB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3624" y="3679115"/>
            <a:ext cx="4126776" cy="4502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EC9C53-0B51-5BE6-28B0-BC28A1EB7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5237" y="7396110"/>
            <a:ext cx="3315163" cy="752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D3EBFA-DE5F-B347-52EE-66B9B54C5C10}"/>
              </a:ext>
            </a:extLst>
          </p:cNvPr>
          <p:cNvSpPr txBox="1"/>
          <p:nvPr/>
        </p:nvSpPr>
        <p:spPr>
          <a:xfrm>
            <a:off x="2005230" y="196529"/>
            <a:ext cx="11188256" cy="4572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Baseline Model Evaluation Results: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The key metrics used were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Accuracy, F1 Score, Precision, and Recall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u="sng" dirty="0">
                <a:solidFill>
                  <a:srgbClr val="383838"/>
                </a:solidFill>
                <a:latin typeface="Patrick Hand" pitchFamily="34" charset="0"/>
              </a:rPr>
              <a:t>Logistic Regression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showed the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best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overall performance with high accuracy and a balanced F1 Score, no overfitting shown.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Random Forest</a:t>
            </a: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performed well but with slightly lower Recall and slight drop in test performance.</a:t>
            </a: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u="sng" dirty="0">
                <a:solidFill>
                  <a:srgbClr val="383838"/>
                </a:solidFill>
                <a:latin typeface="Patrick Hand" pitchFamily="34" charset="0"/>
              </a:rPr>
              <a:t>SVM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showed stable results without overfitting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KNN</a:t>
            </a: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showed weaker results with lower accuracy and signs of poor generalization.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Gradient Boosting</a:t>
            </a: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achieved perfect training results but showed strong overfitting, with lower performance on the test set</a:t>
            </a: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Train vs Test Accuracy: Indicates how well the models generalize.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F1 Score evaluates model performance by factoring both Precision and Recall.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0B152B4E-0A6A-07EE-2288-2E983545B7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" t="2536"/>
          <a:stretch/>
        </p:blipFill>
        <p:spPr bwMode="auto">
          <a:xfrm>
            <a:off x="3767054" y="4768678"/>
            <a:ext cx="7096292" cy="3460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652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82689" y="615489"/>
            <a:ext cx="7807061" cy="617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4850"/>
              </a:lnSpc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Insights from Data Exploration (EDA)</a:t>
            </a:r>
          </a:p>
          <a:p>
            <a:pPr marL="0" indent="0" algn="l">
              <a:lnSpc>
                <a:spcPts val="4850"/>
              </a:lnSpc>
              <a:buNone/>
            </a:pPr>
            <a:endParaRPr lang="en-US" sz="4400" dirty="0">
              <a:solidFill>
                <a:srgbClr val="383838"/>
              </a:solidFill>
              <a:latin typeface="Patrick Hand" pitchFamily="34" charset="0"/>
              <a:ea typeface="Patrick Hand" pitchFamily="34" charset="-122"/>
              <a:cs typeface="Patrick Han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en-US" sz="4400" dirty="0"/>
          </a:p>
        </p:txBody>
      </p:sp>
      <p:pic>
        <p:nvPicPr>
          <p:cNvPr id="14" name="תמונה 13">
            <a:extLst>
              <a:ext uri="{FF2B5EF4-FFF2-40B4-BE49-F238E27FC236}">
                <a16:creationId xmlns:a16="http://schemas.microsoft.com/office/drawing/2014/main" id="{A69D8694-5526-9C83-FBB8-24ACBBEB0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1186" y="7638968"/>
            <a:ext cx="2429214" cy="5906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82225BC-EEA9-ABEC-2272-3D9FBDAFE6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0268" y="135875"/>
            <a:ext cx="1019317" cy="5620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C17EAE8-0419-92B0-7CB7-252145D96190}"/>
              </a:ext>
            </a:extLst>
          </p:cNvPr>
          <p:cNvSpPr txBox="1"/>
          <p:nvPr/>
        </p:nvSpPr>
        <p:spPr>
          <a:xfrm>
            <a:off x="485590" y="1378643"/>
            <a:ext cx="7916132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Data Quality: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Text is of appropriate length, but the dataset is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imbalanced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(more General questions than Critical).</a:t>
            </a: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Challenge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Difficulty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distinguishing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between categories.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to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balance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the dataset.</a:t>
            </a: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Text Preprocessing: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was used to vectorize the questions, but the feature-to-sample ratio was high, risking overfitting.</a:t>
            </a:r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 Dimensionality reduction (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SVD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) to reduce features.</a:t>
            </a:r>
          </a:p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Feature Engineering: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enrich the available information, we created a new feature: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Steps: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Selected truly critical questions from the original dataset.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Represented questions and critical examples using TF-IDF.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Calculated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cosine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between each question and the set of critical questions.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Assigned each question a similarity score.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Added the Critical Similarity feature after SVD.</a:t>
            </a:r>
          </a:p>
        </p:txBody>
      </p:sp>
      <p:pic>
        <p:nvPicPr>
          <p:cNvPr id="3083" name="Picture 11" descr="Generated image">
            <a:extLst>
              <a:ext uri="{FF2B5EF4-FFF2-40B4-BE49-F238E27FC236}">
                <a16:creationId xmlns:a16="http://schemas.microsoft.com/office/drawing/2014/main" id="{D864511B-23E1-8B0F-677F-21E9D511BB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4" r="22988"/>
          <a:stretch/>
        </p:blipFill>
        <p:spPr bwMode="auto">
          <a:xfrm>
            <a:off x="8776010" y="0"/>
            <a:ext cx="585439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999CCA-7965-1CEA-DB3D-DB849B74BDD0}"/>
              </a:ext>
            </a:extLst>
          </p:cNvPr>
          <p:cNvSpPr txBox="1"/>
          <p:nvPr/>
        </p:nvSpPr>
        <p:spPr>
          <a:xfrm>
            <a:off x="238164" y="528789"/>
            <a:ext cx="791613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Observations from Critical Similarity: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Most questions had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low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scores (0–0.1).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 small subset showed higher similarity (≥0.4), indicating strong relation to critical questions.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Baseline Performance: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Modest performance with signs of overfitting (~68%-100% accuracy).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Challenge: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	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Dataset imbalance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, high feature-to-sample ratio, and lack of semantic 	signals.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</a:t>
            </a:r>
          </a:p>
          <a:p>
            <a:pPr marL="1257300" lvl="2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Applied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for balancing.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Used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SVD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for dimensionality reduction.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Enriched vectors with the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feature.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Experimented with ensemble learning techniques.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C10528-0537-CBD1-FA10-DDD45F569D8E}"/>
              </a:ext>
            </a:extLst>
          </p:cNvPr>
          <p:cNvSpPr txBox="1"/>
          <p:nvPr/>
        </p:nvSpPr>
        <p:spPr>
          <a:xfrm>
            <a:off x="7315200" y="5140390"/>
            <a:ext cx="641155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Conclusion: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Adding the Critical Similarity feature provided the model with valuable semantic hints.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Further improvement could be achieved by expanding the pool of critical examples or incorporating external medical knowledge.</a:t>
            </a: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D11E6401-EB1A-CF86-D662-95CF4D33CF71}"/>
              </a:ext>
            </a:extLst>
          </p:cNvPr>
          <p:cNvCxnSpPr>
            <a:stCxn id="2" idx="3"/>
            <a:endCxn id="4" idx="0"/>
          </p:cNvCxnSpPr>
          <p:nvPr/>
        </p:nvCxnSpPr>
        <p:spPr>
          <a:xfrm>
            <a:off x="8154296" y="3037168"/>
            <a:ext cx="2366683" cy="2103222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C7959D55-F575-0FDA-9850-71A725B16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2869" y="7381757"/>
            <a:ext cx="3267531" cy="8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262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D1158-C877-DF47-4E39-0A36B45823A8}"/>
              </a:ext>
            </a:extLst>
          </p:cNvPr>
          <p:cNvSpPr txBox="1"/>
          <p:nvPr/>
        </p:nvSpPr>
        <p:spPr>
          <a:xfrm>
            <a:off x="895557" y="2655746"/>
            <a:ext cx="5322363" cy="3376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lnSpc>
                <a:spcPct val="150000"/>
              </a:lnSpc>
            </a:pPr>
            <a:r>
              <a:rPr lang="en-US" sz="1800" u="sng" dirty="0">
                <a:solidFill>
                  <a:srgbClr val="383838"/>
                </a:solidFill>
                <a:latin typeface="Patrick Hand" pitchFamily="34" charset="0"/>
              </a:rPr>
              <a:t>Binary vs. Multi-Class Performance: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When switching to binary classification (Critical vs. General), models like logistic regression and SVM achieved more stable results around </a:t>
            </a:r>
            <a:r>
              <a:rPr lang="en-US" dirty="0">
                <a:solidFill>
                  <a:srgbClr val="383838"/>
                </a:solidFill>
                <a:latin typeface="Patrick Hand" pitchFamily="34" charset="0"/>
              </a:rPr>
              <a:t>75%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US" sz="1800" b="1" dirty="0">
                <a:solidFill>
                  <a:srgbClr val="383838"/>
                </a:solidFill>
                <a:latin typeface="Patrick Hand" pitchFamily="34" charset="0"/>
              </a:rPr>
              <a:t>without signs of overfitting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In contrast, multi-class classification (Critical, Personal, General) </a:t>
            </a:r>
            <a:r>
              <a:rPr lang="en-US" sz="1800" b="1" dirty="0">
                <a:solidFill>
                  <a:srgbClr val="383838"/>
                </a:solidFill>
                <a:latin typeface="Patrick Hand" pitchFamily="34" charset="0"/>
              </a:rPr>
              <a:t>showed significant overfitting 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and lower performance (~50% accuracy).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C9A5A9-3BAA-CC18-3F3F-64055906951A}"/>
              </a:ext>
            </a:extLst>
          </p:cNvPr>
          <p:cNvSpPr txBox="1"/>
          <p:nvPr/>
        </p:nvSpPr>
        <p:spPr>
          <a:xfrm>
            <a:off x="9544724" y="116980"/>
            <a:ext cx="31681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IL" sz="2000" u="sng" dirty="0">
                <a:solidFill>
                  <a:srgbClr val="383838"/>
                </a:solidFill>
                <a:latin typeface="Patrick Hand" pitchFamily="34" charset="0"/>
              </a:rPr>
              <a:t>Triangular classification</a:t>
            </a: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endParaRPr lang="ru-RU" sz="2000" u="sng" dirty="0">
              <a:solidFill>
                <a:srgbClr val="383838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98EC8C-C57A-B3EA-DA3D-CB96B3BF99AF}"/>
              </a:ext>
            </a:extLst>
          </p:cNvPr>
          <p:cNvSpPr txBox="1"/>
          <p:nvPr/>
        </p:nvSpPr>
        <p:spPr>
          <a:xfrm>
            <a:off x="9806941" y="4242580"/>
            <a:ext cx="26436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IL" sz="2000" u="sng" dirty="0">
                <a:solidFill>
                  <a:srgbClr val="383838"/>
                </a:solidFill>
                <a:latin typeface="Patrick Hand" pitchFamily="34" charset="0"/>
              </a:rPr>
              <a:t>Binary classification</a:t>
            </a: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endParaRPr lang="en-IL" sz="2000" u="sng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F644301-1D6C-083A-2A24-EF74E8F180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"/>
          <a:stretch/>
        </p:blipFill>
        <p:spPr bwMode="auto">
          <a:xfrm>
            <a:off x="7315200" y="4569115"/>
            <a:ext cx="7315200" cy="3660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4F66745-DDC0-AFDB-5B8C-6A5125C06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5958" y="450248"/>
            <a:ext cx="7304442" cy="3591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5211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2441</TotalTime>
  <Words>1270</Words>
  <Application>Microsoft Office PowerPoint</Application>
  <PresentationFormat>Custom</PresentationFormat>
  <Paragraphs>153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Patrick Hand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dvora goncharok</cp:lastModifiedBy>
  <cp:revision>34</cp:revision>
  <dcterms:created xsi:type="dcterms:W3CDTF">2025-03-23T12:38:01Z</dcterms:created>
  <dcterms:modified xsi:type="dcterms:W3CDTF">2025-04-28T20:05:21Z</dcterms:modified>
</cp:coreProperties>
</file>